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6" r:id="rId3"/>
  </p:sldMasterIdLst>
  <p:notesMasterIdLst>
    <p:notesMasterId r:id="rId20"/>
  </p:notesMasterIdLst>
  <p:sldIdLst>
    <p:sldId id="382" r:id="rId4"/>
    <p:sldId id="1038" r:id="rId5"/>
    <p:sldId id="983" r:id="rId6"/>
    <p:sldId id="256" r:id="rId7"/>
    <p:sldId id="1032" r:id="rId8"/>
    <p:sldId id="1036" r:id="rId9"/>
    <p:sldId id="1030" r:id="rId10"/>
    <p:sldId id="1033" r:id="rId11"/>
    <p:sldId id="1029" r:id="rId12"/>
    <p:sldId id="1037" r:id="rId13"/>
    <p:sldId id="985" r:id="rId14"/>
    <p:sldId id="986" r:id="rId15"/>
    <p:sldId id="988" r:id="rId16"/>
    <p:sldId id="1026" r:id="rId17"/>
    <p:sldId id="1027" r:id="rId18"/>
    <p:sldId id="102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ien-Ju Ho" initials="CH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71"/>
    <p:restoredTop sz="80884"/>
  </p:normalViewPr>
  <p:slideViewPr>
    <p:cSldViewPr snapToGrid="0" snapToObjects="1">
      <p:cViewPr varScale="1">
        <p:scale>
          <a:sx n="102" d="100"/>
          <a:sy n="102" d="100"/>
        </p:scale>
        <p:origin x="20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.jpg>
</file>

<file path=ppt/media/image2.tiff>
</file>

<file path=ppt/media/image3.png>
</file>

<file path=ppt/media/image30.png>
</file>

<file path=ppt/media/image4.png>
</file>

<file path=ppt/media/image5.png>
</file>

<file path=ppt/media/image50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93BB2-0CF2-674C-A455-8A0DAB3DFFE0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B5F32-EE00-0545-A6AA-EA024B23A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613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85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345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99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734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422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753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565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66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446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82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43227" y="598289"/>
            <a:ext cx="9705547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761587" y="3701356"/>
            <a:ext cx="10668825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8519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35298" y="2393156"/>
            <a:ext cx="9321403" cy="454420"/>
          </a:xfrm>
        </p:spPr>
        <p:txBody>
          <a:bodyPr lIns="0" tIns="0" rIns="0" bIns="0"/>
          <a:lstStyle>
            <a:lvl1pPr>
              <a:defRPr sz="2953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8229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2139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0608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195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30C29-07CE-5C45-ADF5-4E55A22C3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141F0-CBAE-9946-9493-E4BA52CCDF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E7C94-A3F3-B446-98B2-45AAA48D7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92D3B-1474-8C4D-AFFD-5E91D290F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EE5A8-607F-A041-B52A-093A00E29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08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4C51F-90BC-7C45-9EEE-49B0BDA2A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22735-050C-EE47-A6D2-2188FD858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9D414-8551-5647-830B-96D93761F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F427E-CDFF-234A-AE13-7231FB782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DEE31-7400-B448-B539-41CA289C9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148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909F3-6D5E-9245-84CD-8A3764A5A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47768-3AFE-CC4F-BB80-1DF09A7ED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60323-B7BD-CF45-8826-EB5B68322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18891-CB99-5342-81D3-7C7178025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B831A-BA96-0F48-86FE-BC9440E6F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18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8123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3CB83-A120-8D45-B4C9-214D2862E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01F9B-E8B2-F54C-A2D1-DE834AC6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EED66-0D24-C049-836C-C8194CE86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74BC1-FAC5-614F-B1EE-97AF538A5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28393D-9D37-D24E-A9F7-034E9549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CBBD4F-8CA6-9948-AE43-5C9BA4C51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103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2041-E405-E642-8F56-EA7169AFB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AAA49E-992E-934D-A958-D7A18762B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09AC3-F9BA-6448-B454-EA51862E3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3D2A3-A591-364D-8C96-ABBCF5E8C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F29CBD-9F07-094F-BE52-601079B495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DA17DB-295C-1642-8EB0-32545B703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C3794-6462-3541-84AF-BFA3EF342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05F87-5B94-8047-BF2E-B49BBEA82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1249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493EE-95CA-E248-B631-2C6D64CA8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DE0FC8-FC9F-604F-8DC5-0C7FBC1FF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BE9588-A8B9-E940-B7AB-E9883DCF2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D25A9-B9AE-FC43-B324-C63E99B3C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279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5174A-90F6-AF4F-9FC0-30CAFF9F9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338A9-5CE6-094C-B90B-63B1686C6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4FCD0-B984-FF4D-9E7C-8CD40F858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111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2866E-F6F6-CF4C-BCB9-BCCADA2A5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4BDA2-A287-CA47-8C1E-DCDA75429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00034-615B-7A44-9EA8-25C96148D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6C90B-1908-3E46-9F03-6079DBF79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CBACB-DC1C-7247-B30F-1E3C907BD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6DA20-D498-E94E-BF80-7772EE6C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971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AFD01-863B-D042-9A94-E409D2FB8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CBFBE0-3B89-E549-8FED-BFADAD4F0E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A4E17A-035E-004A-878B-764ABC317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8FA9F-6AC3-9D41-969B-D6BEA1F64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63734-3037-D349-AE0B-75ABBC258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0E9E43-FE90-0D44-8348-BE5DF007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12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78E36-892C-EF45-AF7D-1D61626FB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24CB2B-12A6-BC45-965C-9A99F8CB2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DBE10-00E1-4F45-9C92-7EA55FF7E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0DFE8-A5D1-3747-9403-4DFAF23F9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BAB40-6C51-2948-850C-43E6FEF05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45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C57E67-C635-0749-8FE4-5340176E33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57282B-A6AF-2D4A-A7BA-C41F1B7F1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56BC2-C57E-D84D-BC8E-C24FF147F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13758-D16A-E64B-BA4F-99E2E4DB4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11BED-48C9-8444-BC80-7485DA756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88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48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80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64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35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37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85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19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E38F9-AF6C-4941-9980-A5BFFCFC0FDD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70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35298" y="2393156"/>
            <a:ext cx="9321403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82019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21457">
        <a:defRPr>
          <a:latin typeface="+mn-lt"/>
          <a:ea typeface="+mn-ea"/>
          <a:cs typeface="+mn-cs"/>
        </a:defRPr>
      </a:lvl2pPr>
      <a:lvl3pPr marL="642915">
        <a:defRPr>
          <a:latin typeface="+mn-lt"/>
          <a:ea typeface="+mn-ea"/>
          <a:cs typeface="+mn-cs"/>
        </a:defRPr>
      </a:lvl3pPr>
      <a:lvl4pPr marL="964372">
        <a:defRPr>
          <a:latin typeface="+mn-lt"/>
          <a:ea typeface="+mn-ea"/>
          <a:cs typeface="+mn-cs"/>
        </a:defRPr>
      </a:lvl4pPr>
      <a:lvl5pPr marL="1285829">
        <a:defRPr>
          <a:latin typeface="+mn-lt"/>
          <a:ea typeface="+mn-ea"/>
          <a:cs typeface="+mn-cs"/>
        </a:defRPr>
      </a:lvl5pPr>
      <a:lvl6pPr marL="1607287">
        <a:defRPr>
          <a:latin typeface="+mn-lt"/>
          <a:ea typeface="+mn-ea"/>
          <a:cs typeface="+mn-cs"/>
        </a:defRPr>
      </a:lvl6pPr>
      <a:lvl7pPr marL="1928744">
        <a:defRPr>
          <a:latin typeface="+mn-lt"/>
          <a:ea typeface="+mn-ea"/>
          <a:cs typeface="+mn-cs"/>
        </a:defRPr>
      </a:lvl7pPr>
      <a:lvl8pPr marL="2250201">
        <a:defRPr>
          <a:latin typeface="+mn-lt"/>
          <a:ea typeface="+mn-ea"/>
          <a:cs typeface="+mn-cs"/>
        </a:defRPr>
      </a:lvl8pPr>
      <a:lvl9pPr marL="2571659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21457">
        <a:defRPr>
          <a:latin typeface="+mn-lt"/>
          <a:ea typeface="+mn-ea"/>
          <a:cs typeface="+mn-cs"/>
        </a:defRPr>
      </a:lvl2pPr>
      <a:lvl3pPr marL="642915">
        <a:defRPr>
          <a:latin typeface="+mn-lt"/>
          <a:ea typeface="+mn-ea"/>
          <a:cs typeface="+mn-cs"/>
        </a:defRPr>
      </a:lvl3pPr>
      <a:lvl4pPr marL="964372">
        <a:defRPr>
          <a:latin typeface="+mn-lt"/>
          <a:ea typeface="+mn-ea"/>
          <a:cs typeface="+mn-cs"/>
        </a:defRPr>
      </a:lvl4pPr>
      <a:lvl5pPr marL="1285829">
        <a:defRPr>
          <a:latin typeface="+mn-lt"/>
          <a:ea typeface="+mn-ea"/>
          <a:cs typeface="+mn-cs"/>
        </a:defRPr>
      </a:lvl5pPr>
      <a:lvl6pPr marL="1607287">
        <a:defRPr>
          <a:latin typeface="+mn-lt"/>
          <a:ea typeface="+mn-ea"/>
          <a:cs typeface="+mn-cs"/>
        </a:defRPr>
      </a:lvl6pPr>
      <a:lvl7pPr marL="1928744">
        <a:defRPr>
          <a:latin typeface="+mn-lt"/>
          <a:ea typeface="+mn-ea"/>
          <a:cs typeface="+mn-cs"/>
        </a:defRPr>
      </a:lvl7pPr>
      <a:lvl8pPr marL="2250201">
        <a:defRPr>
          <a:latin typeface="+mn-lt"/>
          <a:ea typeface="+mn-ea"/>
          <a:cs typeface="+mn-cs"/>
        </a:defRPr>
      </a:lvl8pPr>
      <a:lvl9pPr marL="2571659">
        <a:defRPr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F1EC47-D99F-0047-967F-C5943E4D4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75158-7F36-2743-A7AA-447168486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8E0F3-9D94-034E-8E49-DF9FFF2C87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7A0CB-6707-F448-AC12-E69D65832441}" type="datetimeFigureOut">
              <a:rPr lang="en-US" smtClean="0"/>
              <a:t>11/10/22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63CB5-1D63-1C43-8E1D-39AD17DD61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12A63-9E81-654F-BB67-863966745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6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Logistics: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86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Project presentation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Dec 6/8 </a:t>
            </a:r>
            <a:r>
              <a:rPr lang="en-US" dirty="0"/>
              <a:t>during lectures </a:t>
            </a:r>
          </a:p>
          <a:p>
            <a:pPr lvl="1"/>
            <a:r>
              <a:rPr lang="en-US" dirty="0"/>
              <a:t>Everyone is expected to attend both lectures</a:t>
            </a:r>
          </a:p>
          <a:p>
            <a:pPr lvl="1"/>
            <a:r>
              <a:rPr lang="en-US" dirty="0"/>
              <a:t>10 minutes for presentation +  1~2 minutes for QA and transition</a:t>
            </a:r>
          </a:p>
          <a:p>
            <a:endParaRPr lang="en-US" dirty="0"/>
          </a:p>
          <a:p>
            <a:r>
              <a:rPr lang="en-US" dirty="0"/>
              <a:t>Project reports</a:t>
            </a:r>
          </a:p>
          <a:p>
            <a:pPr lvl="1"/>
            <a:r>
              <a:rPr lang="en-US" dirty="0"/>
              <a:t>Due: </a:t>
            </a:r>
            <a:r>
              <a:rPr lang="en-US" dirty="0">
                <a:solidFill>
                  <a:schemeClr val="accent1"/>
                </a:solidFill>
              </a:rPr>
              <a:t>Dec 9 </a:t>
            </a:r>
            <a:r>
              <a:rPr lang="en-US" dirty="0"/>
              <a:t>(no late submissions)</a:t>
            </a:r>
          </a:p>
          <a:p>
            <a:pPr lvl="1"/>
            <a:r>
              <a:rPr lang="en-US" dirty="0"/>
              <a:t>Up to 6 pages (plus additional pages for only references/citations)</a:t>
            </a:r>
          </a:p>
          <a:p>
            <a:pPr lvl="1"/>
            <a:r>
              <a:rPr lang="en-US" dirty="0"/>
              <a:t>No strict format requirements</a:t>
            </a:r>
          </a:p>
          <a:p>
            <a:pPr lvl="2"/>
            <a:r>
              <a:rPr lang="en-US" dirty="0"/>
              <a:t>You are encouraged to use standard templates</a:t>
            </a:r>
          </a:p>
          <a:p>
            <a:pPr lvl="2"/>
            <a:endParaRPr lang="en-US" dirty="0"/>
          </a:p>
          <a:p>
            <a:r>
              <a:rPr lang="en-US" dirty="0"/>
              <a:t>Check Piazza posts for details/updates</a:t>
            </a:r>
          </a:p>
        </p:txBody>
      </p:sp>
    </p:spTree>
    <p:extLst>
      <p:ext uri="{BB962C8B-B14F-4D97-AF65-F5344CB8AC3E}">
        <p14:creationId xmlns:p14="http://schemas.microsoft.com/office/powerpoint/2010/main" val="1361662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6BCD0-5319-9042-9C4F-A11C20C3D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Incorporating Preferences from 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C0ADB-876D-394D-AC5D-8D5B6662B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WeBuildAI</a:t>
            </a:r>
            <a:r>
              <a:rPr lang="en-US" dirty="0"/>
              <a:t>: A Participatory Approach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[Lee et al. 2019]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74C3E9-3CD7-3C42-A037-E33BB8485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085" y="2530672"/>
            <a:ext cx="9688070" cy="396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88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9FADD-0A2E-4C48-AF3E-E05DE40BA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People Disagree?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0FB6C-F9A1-5545-BA77-93B781621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Social choice theory</a:t>
            </a:r>
          </a:p>
          <a:p>
            <a:pPr lvl="1"/>
            <a:r>
              <a:rPr lang="en-US" dirty="0"/>
              <a:t>Given a set of preferences on actions, what is the action we should take?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256FD9-55EC-ED4B-A5DC-564CB1074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072" y="2916132"/>
            <a:ext cx="4745643" cy="348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790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0A8E9-079E-134D-863F-DB7476BC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Voting – One Common Form of Social Choice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22AA3F-36D0-ED40-A448-C814B433BB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8"/>
                <a:ext cx="9871553" cy="5023263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Consider the following voting rules </a:t>
                </a:r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(there are a lot more…)</a:t>
                </a:r>
              </a:p>
              <a:p>
                <a:pPr lvl="1"/>
                <a:r>
                  <a:rPr lang="en-US" dirty="0">
                    <a:solidFill>
                      <a:srgbClr val="FF0000"/>
                    </a:solidFill>
                  </a:rPr>
                  <a:t>Plurality</a:t>
                </a:r>
                <a:r>
                  <a:rPr lang="en-US" dirty="0"/>
                  <a:t>:  elect the candidate ranked first most often</a:t>
                </a:r>
              </a:p>
              <a:p>
                <a:pPr lvl="1"/>
                <a:r>
                  <a:rPr lang="en-US" dirty="0" err="1">
                    <a:solidFill>
                      <a:srgbClr val="FF0000"/>
                    </a:solidFill>
                  </a:rPr>
                  <a:t>Borda</a:t>
                </a:r>
                <a:r>
                  <a:rPr lang="en-US" dirty="0"/>
                  <a:t>: assume </a:t>
                </a:r>
                <a:r>
                  <a:rPr lang="en-US" dirty="0">
                    <a:solidFill>
                      <a:schemeClr val="accent1"/>
                    </a:solidFill>
                  </a:rPr>
                  <a:t>m</a:t>
                </a:r>
                <a:r>
                  <a:rPr lang="en-US" dirty="0"/>
                  <a:t> candidates, each voter gives </a:t>
                </a:r>
                <a:r>
                  <a:rPr lang="en-US" dirty="0">
                    <a:solidFill>
                      <a:schemeClr val="accent1"/>
                    </a:solidFill>
                  </a:rPr>
                  <a:t>m−1 </a:t>
                </a:r>
                <a:r>
                  <a:rPr lang="en-US" dirty="0"/>
                  <a:t>points to the candidate she ranks first, </a:t>
                </a:r>
                <a:r>
                  <a:rPr lang="en-US" dirty="0">
                    <a:solidFill>
                      <a:schemeClr val="accent1"/>
                    </a:solidFill>
                  </a:rPr>
                  <a:t>m−2</a:t>
                </a:r>
                <a:r>
                  <a:rPr lang="en-US" dirty="0"/>
                  <a:t> to the candidate she ranks second, etc., and the candidate with the most points wins</a:t>
                </a:r>
              </a:p>
              <a:p>
                <a:pPr lvl="1"/>
                <a:r>
                  <a:rPr lang="en-US" dirty="0">
                    <a:solidFill>
                      <a:srgbClr val="FF0000"/>
                    </a:solidFill>
                  </a:rPr>
                  <a:t>Approval</a:t>
                </a:r>
                <a:r>
                  <a:rPr lang="en-US" dirty="0"/>
                  <a:t>: voters can approve of as many candidates as they wish, and the candidate with the most approvals wins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Consider this example  </a:t>
                </a:r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(bold blue indicates “approval”)</a:t>
                </a:r>
              </a:p>
              <a:p>
                <a:pPr marL="457200" lvl="1" indent="0">
                  <a:buNone/>
                </a:pPr>
                <a:endParaRPr lang="en-US" dirty="0"/>
              </a:p>
              <a:p>
                <a:pPr marL="457200" lvl="1" indent="0">
                  <a:buNone/>
                </a:pPr>
                <a:r>
                  <a:rPr lang="en-US" dirty="0"/>
                  <a:t>	5 voters think: </a:t>
                </a:r>
                <a:r>
                  <a:rPr lang="en-US" b="1" dirty="0">
                    <a:solidFill>
                      <a:schemeClr val="accent1"/>
                    </a:solidFill>
                  </a:rPr>
                  <a:t>A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dirty="0"/>
                  <a:t> B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dirty="0"/>
                  <a:t> C</a:t>
                </a:r>
              </a:p>
              <a:p>
                <a:pPr marL="457200" lvl="1" indent="0">
                  <a:buNone/>
                </a:pPr>
                <a:r>
                  <a:rPr lang="en-US" dirty="0"/>
                  <a:t>	4 voters think: </a:t>
                </a:r>
                <a:r>
                  <a:rPr lang="en-US" b="1" dirty="0">
                    <a:solidFill>
                      <a:schemeClr val="accent1"/>
                    </a:solidFill>
                  </a:rPr>
                  <a:t>C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dirty="0"/>
                  <a:t> B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dirty="0"/>
                  <a:t> A</a:t>
                </a:r>
              </a:p>
              <a:p>
                <a:pPr marL="457200" lvl="1" indent="0">
                  <a:buNone/>
                </a:pPr>
                <a:r>
                  <a:rPr lang="en-US" dirty="0"/>
                  <a:t>	2 voters think: </a:t>
                </a:r>
                <a:r>
                  <a:rPr lang="en-US" b="1" dirty="0">
                    <a:solidFill>
                      <a:schemeClr val="accent1"/>
                    </a:solidFill>
                  </a:rPr>
                  <a:t>B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>
                    <a:solidFill>
                      <a:schemeClr val="accent1"/>
                    </a:solidFill>
                  </a:rPr>
                  <a:t>C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dirty="0"/>
                  <a:t> A</a:t>
                </a:r>
              </a:p>
              <a:p>
                <a:pPr marL="457200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22AA3F-36D0-ED40-A448-C814B433BB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8"/>
                <a:ext cx="9871553" cy="5023263"/>
              </a:xfrm>
              <a:blipFill>
                <a:blip r:embed="rId3"/>
                <a:stretch>
                  <a:fillRect l="-1157" t="-27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16836B3-8B16-E74D-AD25-138CDC40AD0C}"/>
              </a:ext>
            </a:extLst>
          </p:cNvPr>
          <p:cNvSpPr/>
          <p:nvPr/>
        </p:nvSpPr>
        <p:spPr>
          <a:xfrm>
            <a:off x="6789106" y="5336087"/>
            <a:ext cx="3594971" cy="11567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Who wins the election for each of the voting rule?</a:t>
            </a:r>
          </a:p>
        </p:txBody>
      </p:sp>
    </p:spTree>
    <p:extLst>
      <p:ext uri="{BB962C8B-B14F-4D97-AF65-F5344CB8AC3E}">
        <p14:creationId xmlns:p14="http://schemas.microsoft.com/office/powerpoint/2010/main" val="698500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B9922-2900-4741-AFD7-53DECAFD8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We need to be very clear about what properties we are looking for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4F216-8554-0442-ABA3-CCC5A6C461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8194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Arrow’s Impossibility Theorem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</p:spPr>
            <p:txBody>
              <a:bodyPr/>
              <a:lstStyle/>
              <a:p>
                <a:r>
                  <a:rPr lang="en-US" dirty="0"/>
                  <a:t>Some nice criteria we might want to have:</a:t>
                </a:r>
              </a:p>
              <a:p>
                <a:pPr lvl="1"/>
                <a:endParaRPr lang="en-US" sz="200" dirty="0"/>
              </a:p>
              <a:p>
                <a:pPr lvl="1"/>
                <a:r>
                  <a:rPr lang="en-US" b="1" dirty="0">
                    <a:solidFill>
                      <a:schemeClr val="accent1"/>
                    </a:solidFill>
                  </a:rPr>
                  <a:t>Unanimity</a:t>
                </a:r>
                <a:r>
                  <a:rPr lang="en-US" dirty="0"/>
                  <a:t>: If every prefers A over B, then the group prefers A over B</a:t>
                </a:r>
              </a:p>
              <a:p>
                <a:pPr lvl="1"/>
                <a:endParaRPr lang="en-US" sz="200" dirty="0"/>
              </a:p>
              <a:p>
                <a:pPr lvl="1"/>
                <a:r>
                  <a:rPr lang="en-US" b="1" dirty="0">
                    <a:solidFill>
                      <a:schemeClr val="accent1"/>
                    </a:solidFill>
                  </a:rPr>
                  <a:t>Non-dictatorship</a:t>
                </a:r>
                <a:r>
                  <a:rPr lang="en-US" dirty="0"/>
                  <a:t>: no person’s preference is always strictly preferred than others</a:t>
                </a:r>
              </a:p>
              <a:p>
                <a:pPr lvl="1"/>
                <a:endParaRPr lang="en-US" sz="200" dirty="0"/>
              </a:p>
              <a:p>
                <a:pPr lvl="1"/>
                <a:r>
                  <a:rPr lang="en-US" b="1" dirty="0">
                    <a:solidFill>
                      <a:schemeClr val="accent1"/>
                    </a:solidFill>
                  </a:rPr>
                  <a:t>Independence</a:t>
                </a:r>
                <a:r>
                  <a:rPr lang="en-US" dirty="0"/>
                  <a:t>: If for two sets of preferences, A and B have the same order between sets, A and B should have the same order in the group decision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Arrow’s Impossibility Theorem</a:t>
                </a:r>
              </a:p>
              <a:p>
                <a:pPr lvl="1"/>
                <a:r>
                  <a:rPr lang="en-US" dirty="0"/>
                  <a:t>No mechanism satisfies the three criteria when the number of candidates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≥3 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  <a:blipFill>
                <a:blip r:embed="rId3"/>
                <a:stretch>
                  <a:fillRect l="-1006" t="-2326" r="-4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1499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66640-B297-B340-AE06-44851EF33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could be even more complex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FB81DD-68B3-C441-AD78-A45B13CD5C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184704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Consider the artificial scenario, assume we use plurality voting</a:t>
                </a:r>
              </a:p>
              <a:p>
                <a:endParaRPr lang="en-US" dirty="0"/>
              </a:p>
              <a:p>
                <a:pPr marL="457200" lvl="1" indent="0">
                  <a:buNone/>
                </a:pPr>
                <a:r>
                  <a:rPr lang="en-US" sz="2800" dirty="0"/>
                  <a:t>40% voters think: </a:t>
                </a:r>
                <a:r>
                  <a:rPr lang="en-US" sz="2800" dirty="0">
                    <a:solidFill>
                      <a:srgbClr val="C00000"/>
                    </a:solidFill>
                  </a:rPr>
                  <a:t>Trump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US" sz="28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sz="2800" dirty="0"/>
                  <a:t> </a:t>
                </a:r>
                <a:r>
                  <a:rPr lang="en-US" sz="2800" dirty="0">
                    <a:solidFill>
                      <a:schemeClr val="accent1"/>
                    </a:solidFill>
                  </a:rPr>
                  <a:t>Biden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US" sz="28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sz="2800" dirty="0"/>
                  <a:t> </a:t>
                </a:r>
                <a:r>
                  <a:rPr lang="en-US" sz="2800" b="1" dirty="0">
                    <a:solidFill>
                      <a:schemeClr val="accent1"/>
                    </a:solidFill>
                  </a:rPr>
                  <a:t>Sanders</a:t>
                </a:r>
              </a:p>
              <a:p>
                <a:pPr marL="457200" lvl="1" indent="0">
                  <a:buNone/>
                </a:pPr>
                <a:r>
                  <a:rPr lang="en-US" sz="2800" dirty="0"/>
                  <a:t>35% voters think: </a:t>
                </a:r>
                <a:r>
                  <a:rPr lang="en-US" sz="2800" dirty="0">
                    <a:solidFill>
                      <a:schemeClr val="accent1"/>
                    </a:solidFill>
                  </a:rPr>
                  <a:t>Biden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US" sz="28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sz="2800" dirty="0"/>
                  <a:t> </a:t>
                </a:r>
                <a:r>
                  <a:rPr lang="en-US" sz="2800" b="1" dirty="0">
                    <a:solidFill>
                      <a:schemeClr val="accent1"/>
                    </a:solidFill>
                  </a:rPr>
                  <a:t>Sanders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US" sz="28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sz="2800" dirty="0"/>
                  <a:t> </a:t>
                </a:r>
                <a:r>
                  <a:rPr lang="en-US" sz="2800" dirty="0">
                    <a:solidFill>
                      <a:srgbClr val="C00000"/>
                    </a:solidFill>
                  </a:rPr>
                  <a:t>Trump</a:t>
                </a:r>
              </a:p>
              <a:p>
                <a:pPr marL="457200" lvl="1" indent="0">
                  <a:buNone/>
                </a:pPr>
                <a:r>
                  <a:rPr lang="en-US" sz="2800" dirty="0"/>
                  <a:t>25% voters think: </a:t>
                </a:r>
                <a:r>
                  <a:rPr lang="en-US" sz="2800" b="1" dirty="0">
                    <a:solidFill>
                      <a:schemeClr val="accent1"/>
                    </a:solidFill>
                  </a:rPr>
                  <a:t>Sanders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US" sz="28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sz="2800" dirty="0"/>
                  <a:t> </a:t>
                </a:r>
                <a:r>
                  <a:rPr lang="en-US" sz="2800" dirty="0">
                    <a:solidFill>
                      <a:schemeClr val="accent1"/>
                    </a:solidFill>
                  </a:rPr>
                  <a:t>Biden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r>
                      <a:rPr lang="en-US" sz="28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≻</m:t>
                    </m:r>
                  </m:oMath>
                </a14:m>
                <a:r>
                  <a:rPr lang="en-US" sz="2800" dirty="0"/>
                  <a:t> </a:t>
                </a:r>
                <a:r>
                  <a:rPr lang="en-US" sz="2800" dirty="0">
                    <a:solidFill>
                      <a:srgbClr val="C00000"/>
                    </a:solidFill>
                  </a:rPr>
                  <a:t>Trump</a:t>
                </a:r>
              </a:p>
              <a:p>
                <a:pPr marL="457200" lvl="1" indent="0">
                  <a:buNone/>
                </a:pPr>
                <a:endParaRPr lang="en-US" sz="2800" dirty="0"/>
              </a:p>
              <a:p>
                <a:r>
                  <a:rPr lang="en-US" dirty="0"/>
                  <a:t>If everyone vote according to their preferences, </a:t>
                </a:r>
                <a:r>
                  <a:rPr lang="en-US" dirty="0">
                    <a:solidFill>
                      <a:srgbClr val="C00000"/>
                    </a:solidFill>
                  </a:rPr>
                  <a:t>Trump</a:t>
                </a:r>
                <a:r>
                  <a:rPr lang="en-US" dirty="0"/>
                  <a:t> wins.</a:t>
                </a:r>
              </a:p>
              <a:p>
                <a:r>
                  <a:rPr lang="en-US" dirty="0"/>
                  <a:t>Supporters of </a:t>
                </a:r>
                <a:r>
                  <a:rPr lang="en-US" b="1" dirty="0">
                    <a:solidFill>
                      <a:schemeClr val="accent1"/>
                    </a:solidFill>
                  </a:rPr>
                  <a:t>Sanders</a:t>
                </a:r>
                <a:r>
                  <a:rPr lang="en-US" dirty="0"/>
                  <a:t> might strategically change their votes to </a:t>
                </a:r>
                <a:r>
                  <a:rPr lang="en-US" dirty="0">
                    <a:solidFill>
                      <a:schemeClr val="accent1"/>
                    </a:solidFill>
                  </a:rPr>
                  <a:t>Biden</a:t>
                </a:r>
                <a:r>
                  <a:rPr lang="en-US" dirty="0"/>
                  <a:t> to prevent </a:t>
                </a:r>
                <a:r>
                  <a:rPr lang="en-US" dirty="0">
                    <a:solidFill>
                      <a:srgbClr val="C00000"/>
                    </a:solidFill>
                  </a:rPr>
                  <a:t>Trump</a:t>
                </a:r>
                <a:r>
                  <a:rPr lang="en-US" dirty="0"/>
                  <a:t> from winning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FB81DD-68B3-C441-AD78-A45B13CD5C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184704" cy="4351338"/>
              </a:xfrm>
              <a:blipFill>
                <a:blip r:embed="rId3"/>
                <a:stretch>
                  <a:fillRect l="-1122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2959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F7D87-07B8-8F4F-9876-7E4F13EF7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Axiom Based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DDCE5-3199-874D-88E2-1BFCFDE13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11214" cy="4904784"/>
          </a:xfrm>
        </p:spPr>
        <p:txBody>
          <a:bodyPr/>
          <a:lstStyle/>
          <a:p>
            <a:r>
              <a:rPr lang="en-US" dirty="0"/>
              <a:t>Define a set of axioms that we like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Unanimity, Non-dictatorship, Independence, Strategy-proof,…</a:t>
            </a:r>
          </a:p>
          <a:p>
            <a:pPr lvl="1"/>
            <a:endParaRPr lang="en-US" b="1" dirty="0">
              <a:solidFill>
                <a:schemeClr val="accent1"/>
              </a:solidFill>
            </a:endParaRPr>
          </a:p>
          <a:p>
            <a:r>
              <a:rPr lang="en-US" dirty="0"/>
              <a:t>They can’t be satisfied simultaneously</a:t>
            </a:r>
          </a:p>
          <a:p>
            <a:pPr lvl="1"/>
            <a:r>
              <a:rPr lang="en-US" dirty="0"/>
              <a:t>Trade-off is required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(sounds familiar….)</a:t>
            </a:r>
          </a:p>
          <a:p>
            <a:pPr lvl="1"/>
            <a:endParaRPr lang="en-US" dirty="0"/>
          </a:p>
          <a:p>
            <a:r>
              <a:rPr lang="en-US" dirty="0"/>
              <a:t>Common approaches</a:t>
            </a:r>
          </a:p>
          <a:p>
            <a:pPr lvl="1"/>
            <a:r>
              <a:rPr lang="en-US" dirty="0"/>
              <a:t>Pick a subset to satisfy =&gt; leading to different mechanisms (voting rules)</a:t>
            </a:r>
          </a:p>
          <a:p>
            <a:pPr lvl="1"/>
            <a:r>
              <a:rPr lang="en-US" dirty="0"/>
              <a:t>More CS-style approach: allow some properties to be “</a:t>
            </a:r>
            <a:r>
              <a:rPr lang="en-US" dirty="0">
                <a:solidFill>
                  <a:schemeClr val="accent1"/>
                </a:solidFill>
              </a:rPr>
              <a:t>approximately</a:t>
            </a:r>
            <a:r>
              <a:rPr lang="en-US" dirty="0"/>
              <a:t>” satisfied</a:t>
            </a:r>
          </a:p>
          <a:p>
            <a:pPr lvl="1"/>
            <a:r>
              <a:rPr lang="en-US" dirty="0"/>
              <a:t>Crowdsourcing the trade-offs</a:t>
            </a:r>
          </a:p>
          <a:p>
            <a:pPr lvl="2"/>
            <a:r>
              <a:rPr lang="en-US" dirty="0"/>
              <a:t>(then often again leading to new trade-offs….)</a:t>
            </a:r>
          </a:p>
        </p:txBody>
      </p:sp>
    </p:spTree>
    <p:extLst>
      <p:ext uri="{BB962C8B-B14F-4D97-AF65-F5344CB8AC3E}">
        <p14:creationId xmlns:p14="http://schemas.microsoft.com/office/powerpoint/2010/main" val="912715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E4B44-08B2-6C4E-802A-185C9166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4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DCFF4-FE41-FD43-ADD6-66AC9DEBE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class on Nov 22, Tuesday (thanksgiving week)</a:t>
            </a:r>
          </a:p>
          <a:p>
            <a:endParaRPr lang="en-US" dirty="0"/>
          </a:p>
          <a:p>
            <a:r>
              <a:rPr lang="en-US" dirty="0"/>
              <a:t>Instead, I’ll give a list of talks/tutorials relevant to this course. </a:t>
            </a:r>
          </a:p>
          <a:p>
            <a:pPr lvl="1"/>
            <a:r>
              <a:rPr lang="en-US" dirty="0"/>
              <a:t>Choose one of them, watch the content, and write a report</a:t>
            </a:r>
          </a:p>
          <a:p>
            <a:pPr lvl="1"/>
            <a:r>
              <a:rPr lang="en-US" dirty="0"/>
              <a:t>The report needs to be no less than 2 pages, with any reasonable format</a:t>
            </a:r>
          </a:p>
          <a:p>
            <a:pPr lvl="1"/>
            <a:r>
              <a:rPr lang="en-US" dirty="0"/>
              <a:t>The report will serve as your assignment 4</a:t>
            </a:r>
          </a:p>
          <a:p>
            <a:pPr lvl="1"/>
            <a:endParaRPr lang="en-US" dirty="0"/>
          </a:p>
          <a:p>
            <a:r>
              <a:rPr lang="en-US" dirty="0"/>
              <a:t>More details will be announced next week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020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7A981-14B9-FC4A-9DAD-60E33A26D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50468-4085-F34D-8F4D-CEE16C762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submit the peer review </a:t>
            </a:r>
            <a:r>
              <a:rPr lang="en-US" dirty="0">
                <a:solidFill>
                  <a:schemeClr val="accent1"/>
                </a:solidFill>
              </a:rPr>
              <a:t>by 6pm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524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6400" y="2447202"/>
            <a:ext cx="11409680" cy="2387600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Lecture 20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Continue on Ethical Decision Making:</a:t>
            </a:r>
            <a:br>
              <a:rPr lang="en-US" sz="4000" dirty="0"/>
            </a:br>
            <a:r>
              <a:rPr lang="en-US" sz="4000" dirty="0"/>
              <a:t>Computational Social Choice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06400" y="5280916"/>
            <a:ext cx="11528236" cy="1149259"/>
          </a:xfrm>
        </p:spPr>
        <p:txBody>
          <a:bodyPr>
            <a:normAutofit/>
          </a:bodyPr>
          <a:lstStyle/>
          <a:p>
            <a:endParaRPr lang="en-US" dirty="0"/>
          </a:p>
          <a:p>
            <a:pPr algn="l"/>
            <a:r>
              <a:rPr lang="en-US" sz="3600" dirty="0">
                <a:latin typeface="+mj-lt"/>
              </a:rPr>
              <a:t>Instructor: </a:t>
            </a:r>
            <a:r>
              <a:rPr lang="en-US" sz="3600" dirty="0" err="1">
                <a:latin typeface="+mj-lt"/>
              </a:rPr>
              <a:t>Chien</a:t>
            </a:r>
            <a:r>
              <a:rPr lang="en-US" sz="3600" dirty="0">
                <a:latin typeface="+mj-lt"/>
              </a:rPr>
              <a:t>-Ju (CJ) Ho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D91B066-90C6-2F45-8B0E-748858ECABC4}"/>
              </a:ext>
            </a:extLst>
          </p:cNvPr>
          <p:cNvSpPr txBox="1">
            <a:spLocks/>
          </p:cNvSpPr>
          <p:nvPr/>
        </p:nvSpPr>
        <p:spPr>
          <a:xfrm>
            <a:off x="465678" y="4497753"/>
            <a:ext cx="11409680" cy="67409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83064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254E5-C6C9-C84A-A96B-3462C64A1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Ethical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72BD7-E2E3-4C48-9FFA-9410CBCA1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23948" cy="5032375"/>
          </a:xfrm>
        </p:spPr>
        <p:txBody>
          <a:bodyPr>
            <a:normAutofit/>
          </a:bodyPr>
          <a:lstStyle/>
          <a:p>
            <a:r>
              <a:rPr lang="en-US" dirty="0"/>
              <a:t>A Top-Down Approach</a:t>
            </a:r>
          </a:p>
          <a:p>
            <a:pPr lvl="1"/>
            <a:r>
              <a:rPr lang="en-US" dirty="0"/>
              <a:t>Extending game theory / decision theory to incorporate ethics</a:t>
            </a:r>
          </a:p>
          <a:p>
            <a:pPr lvl="2"/>
            <a:r>
              <a:rPr lang="en-US" dirty="0"/>
              <a:t>Define what you mean by being ethical</a:t>
            </a:r>
          </a:p>
          <a:p>
            <a:pPr lvl="2"/>
            <a:r>
              <a:rPr lang="en-US" dirty="0"/>
              <a:t>Wire that in into the algorithm design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If you can write down the “moral” utility…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617205-09A7-AA4C-A8E0-9701913F8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626" y="4461269"/>
            <a:ext cx="5267727" cy="229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942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F5B03-8476-744D-BAB3-9A4CADB89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Asimov’s Three Laws of Robotics</a:t>
            </a:r>
          </a:p>
        </p:txBody>
      </p:sp>
      <p:pic>
        <p:nvPicPr>
          <p:cNvPr id="1028" name="Picture 4" descr="Isaac Asimov&amp;#39;s Robots : r/AudiobookCovers">
            <a:extLst>
              <a:ext uri="{FF2B5EF4-FFF2-40B4-BE49-F238E27FC236}">
                <a16:creationId xmlns:a16="http://schemas.microsoft.com/office/drawing/2014/main" id="{5D39F04B-7711-EB4B-884D-13F1335D7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86" y="2006884"/>
            <a:ext cx="4198993" cy="4198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A95DE9-ABE7-1642-B4A3-7C03627D186D}"/>
              </a:ext>
            </a:extLst>
          </p:cNvPr>
          <p:cNvSpPr txBox="1"/>
          <p:nvPr/>
        </p:nvSpPr>
        <p:spPr>
          <a:xfrm>
            <a:off x="4686865" y="1936556"/>
            <a:ext cx="730054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First Law: A robot may not injure a human being or, through inaction, allow a human being to come to harm.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Second Law: A robot must obey the orders given it by human beings except where such orders would conflict with the First Law.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Third Law: A robot must protect its own existence as long as such protection does not conflict with the First or Second Law.</a:t>
            </a:r>
          </a:p>
        </p:txBody>
      </p:sp>
    </p:spTree>
    <p:extLst>
      <p:ext uri="{BB962C8B-B14F-4D97-AF65-F5344CB8AC3E}">
        <p14:creationId xmlns:p14="http://schemas.microsoft.com/office/powerpoint/2010/main" val="44289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6F56F-0582-DB43-966C-FAD4C3AB6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Ethical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7EE04-A4DD-3049-BE29-796160067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91876" cy="4875213"/>
          </a:xfrm>
        </p:spPr>
        <p:txBody>
          <a:bodyPr>
            <a:normAutofit/>
          </a:bodyPr>
          <a:lstStyle/>
          <a:p>
            <a:r>
              <a:rPr lang="en-US" dirty="0"/>
              <a:t>Trust Game</a:t>
            </a:r>
          </a:p>
          <a:p>
            <a:pPr lvl="1"/>
            <a:r>
              <a:rPr lang="en-US" dirty="0"/>
              <a:t>Two players: </a:t>
            </a:r>
            <a:r>
              <a:rPr lang="en-US" dirty="0">
                <a:solidFill>
                  <a:schemeClr val="accent2"/>
                </a:solidFill>
              </a:rPr>
              <a:t>Alice</a:t>
            </a:r>
            <a:r>
              <a:rPr lang="en-US" dirty="0"/>
              <a:t> and </a:t>
            </a:r>
            <a:r>
              <a:rPr lang="en-US" dirty="0">
                <a:solidFill>
                  <a:srgbClr val="00B050"/>
                </a:solidFill>
              </a:rPr>
              <a:t>Bob</a:t>
            </a:r>
          </a:p>
          <a:p>
            <a:pPr lvl="1"/>
            <a:r>
              <a:rPr lang="en-US" dirty="0"/>
              <a:t>Game flow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Alice</a:t>
            </a:r>
            <a:r>
              <a:rPr lang="en-US" dirty="0"/>
              <a:t> receives </a:t>
            </a:r>
            <a:r>
              <a:rPr lang="en-US" dirty="0">
                <a:solidFill>
                  <a:schemeClr val="accent1"/>
                </a:solidFill>
              </a:rPr>
              <a:t>100</a:t>
            </a:r>
            <a:r>
              <a:rPr lang="en-US" dirty="0"/>
              <a:t> dollars and can decide to give back </a:t>
            </a:r>
            <a:r>
              <a:rPr lang="en-US" dirty="0">
                <a:solidFill>
                  <a:schemeClr val="accent2"/>
                </a:solidFill>
              </a:rPr>
              <a:t>X</a:t>
            </a:r>
            <a:r>
              <a:rPr lang="en-US" dirty="0"/>
              <a:t> dollars</a:t>
            </a:r>
          </a:p>
          <a:p>
            <a:pPr lvl="2"/>
            <a:r>
              <a:rPr lang="en-US" dirty="0">
                <a:solidFill>
                  <a:srgbClr val="00B050"/>
                </a:solidFill>
              </a:rPr>
              <a:t>Bob</a:t>
            </a:r>
            <a:r>
              <a:rPr lang="en-US" dirty="0"/>
              <a:t> will then receive </a:t>
            </a:r>
            <a:r>
              <a:rPr lang="en-US" dirty="0">
                <a:solidFill>
                  <a:schemeClr val="accent1"/>
                </a:solidFill>
              </a:rPr>
              <a:t>3 * </a:t>
            </a:r>
            <a:r>
              <a:rPr lang="en-US" dirty="0">
                <a:solidFill>
                  <a:schemeClr val="accent2"/>
                </a:solidFill>
              </a:rPr>
              <a:t>X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dollars and can decide to give Alice </a:t>
            </a:r>
            <a:r>
              <a:rPr lang="en-US" dirty="0">
                <a:solidFill>
                  <a:srgbClr val="00B050"/>
                </a:solidFill>
              </a:rPr>
              <a:t>Y</a:t>
            </a:r>
            <a:r>
              <a:rPr lang="en-US" dirty="0"/>
              <a:t> dollars</a:t>
            </a:r>
          </a:p>
          <a:p>
            <a:pPr lvl="2"/>
            <a:endParaRPr lang="en-US" sz="500" dirty="0"/>
          </a:p>
          <a:p>
            <a:r>
              <a:rPr lang="en-US" dirty="0"/>
              <a:t>What’s the equilibrium?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X</a:t>
            </a:r>
            <a:r>
              <a:rPr lang="en-US" dirty="0">
                <a:solidFill>
                  <a:schemeClr val="accent1"/>
                </a:solidFill>
              </a:rPr>
              <a:t> = </a:t>
            </a:r>
            <a:r>
              <a:rPr lang="en-US" dirty="0">
                <a:solidFill>
                  <a:srgbClr val="00B050"/>
                </a:solidFill>
              </a:rPr>
              <a:t>Y</a:t>
            </a:r>
            <a:r>
              <a:rPr lang="en-US" dirty="0">
                <a:solidFill>
                  <a:schemeClr val="accent1"/>
                </a:solidFill>
              </a:rPr>
              <a:t> = 0</a:t>
            </a:r>
          </a:p>
          <a:p>
            <a:pPr lvl="1"/>
            <a:endParaRPr lang="en-US" sz="600" dirty="0">
              <a:solidFill>
                <a:schemeClr val="accent1"/>
              </a:solidFill>
            </a:endParaRPr>
          </a:p>
          <a:p>
            <a:r>
              <a:rPr lang="en-US" dirty="0"/>
              <a:t>In practice, people do give back money 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[Berg,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Dickhaut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, and McCabe 1995]</a:t>
            </a:r>
          </a:p>
          <a:p>
            <a:pPr lvl="1"/>
            <a:r>
              <a:rPr lang="en-US" dirty="0"/>
              <a:t>It feels morally </a:t>
            </a:r>
            <a:r>
              <a:rPr lang="en-US" i="1" dirty="0">
                <a:solidFill>
                  <a:srgbClr val="C00000"/>
                </a:solidFill>
              </a:rPr>
              <a:t>wrong</a:t>
            </a:r>
            <a:r>
              <a:rPr lang="en-US" dirty="0"/>
              <a:t> to not give some money back </a:t>
            </a:r>
          </a:p>
          <a:p>
            <a:pPr lvl="1"/>
            <a:r>
              <a:rPr lang="en-US" dirty="0"/>
              <a:t>If we can quantify this sense of moral, we can incorporate that in the utility</a:t>
            </a:r>
          </a:p>
          <a:p>
            <a:pPr lvl="1"/>
            <a:r>
              <a:rPr lang="en-US" dirty="0"/>
              <a:t>It’s usually really hard to do so and everyone is different </a:t>
            </a:r>
          </a:p>
        </p:txBody>
      </p:sp>
    </p:spTree>
    <p:extLst>
      <p:ext uri="{BB962C8B-B14F-4D97-AF65-F5344CB8AC3E}">
        <p14:creationId xmlns:p14="http://schemas.microsoft.com/office/powerpoint/2010/main" val="120764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6F56F-0582-DB43-966C-FAD4C3AB6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Related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7EE04-A4DD-3049-BE29-796160067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474886" cy="4875213"/>
          </a:xfrm>
        </p:spPr>
        <p:txBody>
          <a:bodyPr>
            <a:normAutofit/>
          </a:bodyPr>
          <a:lstStyle/>
          <a:p>
            <a:r>
              <a:rPr lang="en-US" dirty="0"/>
              <a:t>A utility maximizing algorithm that respects given moral principles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It can often be equivalently represented as follows </a:t>
            </a:r>
            <a:br>
              <a:rPr lang="en-US" dirty="0"/>
            </a:b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[Using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Lagrangian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idea in convex optimization]</a:t>
            </a:r>
          </a:p>
          <a:p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400" dirty="0"/>
              <a:t>Informally, these ethical/fairness discussions often lead to defining new utility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BCA21841-03D4-FE45-924A-BD445E56FD33}"/>
                  </a:ext>
                </a:extLst>
              </p:cNvPr>
              <p:cNvSpPr/>
              <p:nvPr/>
            </p:nvSpPr>
            <p:spPr>
              <a:xfrm>
                <a:off x="1178708" y="2333476"/>
                <a:ext cx="4282641" cy="1264261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/>
                <a:r>
                  <a:rPr lang="en-US" sz="2400" dirty="0">
                    <a:solidFill>
                      <a:schemeClr val="bg1"/>
                    </a:solidFill>
                  </a:rPr>
                  <a:t>maximizing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</a:rPr>
                      <m:t>𝑢𝑡𝑖𝑙𝑖𝑡𝑦</m:t>
                    </m:r>
                    <m:r>
                      <a:rPr lang="en-US" sz="2400" b="0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</a:rPr>
                      <m:t>𝑎𝑐𝑡𝑖𝑜𝑛</m:t>
                    </m:r>
                    <m:r>
                      <a:rPr lang="en-US" sz="2400" b="0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br>
                  <a:rPr lang="en-US" sz="2400" dirty="0">
                    <a:solidFill>
                      <a:srgbClr val="92D050"/>
                    </a:solidFill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200" dirty="0">
                  <a:solidFill>
                    <a:schemeClr val="bg1"/>
                  </a:solidFill>
                </a:endParaRPr>
              </a:p>
              <a:p>
                <a:r>
                  <a:rPr lang="en-US" sz="2400" dirty="0">
                    <a:solidFill>
                      <a:schemeClr val="bg1"/>
                    </a:solidFill>
                  </a:rPr>
                  <a:t>subject to </a:t>
                </a:r>
                <a:r>
                  <a:rPr lang="en-US" sz="2400" i="1" dirty="0">
                    <a:solidFill>
                      <a:srgbClr val="FFFF00"/>
                    </a:solidFill>
                  </a:rPr>
                  <a:t>moral principles</a:t>
                </a:r>
              </a:p>
            </p:txBody>
          </p:sp>
        </mc:Choice>
        <mc:Fallback xmlns=""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BCA21841-03D4-FE45-924A-BD445E56FD3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8708" y="2333476"/>
                <a:ext cx="4282641" cy="1264261"/>
              </a:xfrm>
              <a:prstGeom prst="roundRect">
                <a:avLst/>
              </a:prstGeom>
              <a:blipFill>
                <a:blip r:embed="rId3"/>
                <a:stretch>
                  <a:fillRect l="-590" b="-9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1A194BD5-9B1A-1B43-8C66-7A9094560592}"/>
                  </a:ext>
                </a:extLst>
              </p:cNvPr>
              <p:cNvSpPr/>
              <p:nvPr/>
            </p:nvSpPr>
            <p:spPr>
              <a:xfrm>
                <a:off x="1178708" y="4735999"/>
                <a:ext cx="6812898" cy="82657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400" dirty="0">
                    <a:solidFill>
                      <a:schemeClr val="bg1"/>
                    </a:solidFill>
                  </a:rPr>
                  <a:t>maximize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</a:rPr>
                      <m:t>𝑢𝑡𝑖𝑙𝑖𝑡𝑦</m:t>
                    </m:r>
                    <m:d>
                      <m:dPr>
                        <m:ctrlPr>
                          <a:rPr lang="en-US" sz="2400" i="1" smtClean="0">
                            <a:solidFill>
                              <a:srgbClr val="92D05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smtClean="0">
                            <a:solidFill>
                              <a:srgbClr val="92D050"/>
                            </a:solidFill>
                            <a:latin typeface="Cambria Math" panose="02040503050406030204" pitchFamily="18" charset="0"/>
                          </a:rPr>
                          <m:t>𝑎𝑐𝑡𝑖𝑜𝑛</m:t>
                        </m:r>
                      </m:e>
                    </m:d>
                    <m:r>
                      <a:rPr lang="en-US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sz="24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∗[</m:t>
                    </m:r>
                    <m:r>
                      <m:rPr>
                        <m:nor/>
                      </m:rPr>
                      <a:rPr lang="en-US" sz="24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moral</m:t>
                    </m:r>
                    <m:r>
                      <m:rPr>
                        <m:nor/>
                      </m:rPr>
                      <a:rPr lang="en-US" sz="24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4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principles</m:t>
                    </m:r>
                    <m:r>
                      <m:rPr>
                        <m:nor/>
                      </m:rPr>
                      <a:rPr lang="en-US" sz="24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1A194BD5-9B1A-1B43-8C66-7A90945605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8708" y="4735999"/>
                <a:ext cx="6812898" cy="826576"/>
              </a:xfrm>
              <a:prstGeom prst="roundRect">
                <a:avLst/>
              </a:prstGeom>
              <a:blipFill>
                <a:blip r:embed="rId4"/>
                <a:stretch>
                  <a:fillRect l="-7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77483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C89D8-B094-9445-998F-8F7CE1ADB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Ethical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C3DA1-7F40-F446-B98B-06DD00F89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Bottom-Up Approach</a:t>
            </a:r>
          </a:p>
          <a:p>
            <a:endParaRPr lang="en-US" dirty="0"/>
          </a:p>
          <a:p>
            <a:r>
              <a:rPr lang="en-US" dirty="0"/>
              <a:t>Learning/summarizing from human judgements</a:t>
            </a:r>
          </a:p>
          <a:p>
            <a:pPr lvl="1"/>
            <a:r>
              <a:rPr lang="en-US" dirty="0"/>
              <a:t>Collect data sets of human judgments</a:t>
            </a:r>
          </a:p>
          <a:p>
            <a:pPr lvl="1"/>
            <a:r>
              <a:rPr lang="en-US" dirty="0"/>
              <a:t>Apply machine learning </a:t>
            </a:r>
          </a:p>
          <a:p>
            <a:pPr lvl="1"/>
            <a:r>
              <a:rPr lang="en-US" dirty="0"/>
              <a:t>Make decision based on predictions</a:t>
            </a:r>
          </a:p>
        </p:txBody>
      </p:sp>
      <p:pic>
        <p:nvPicPr>
          <p:cNvPr id="1026" name="Picture 2" descr="oral Machine from MIT poses self-driving car thought experiment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9346" y="3421241"/>
            <a:ext cx="4541553" cy="2755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9837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25518</TotalTime>
  <Words>920</Words>
  <Application>Microsoft Macintosh PowerPoint</Application>
  <PresentationFormat>Widescreen</PresentationFormat>
  <Paragraphs>131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Office Theme</vt:lpstr>
      <vt:lpstr>1_Office Theme</vt:lpstr>
      <vt:lpstr>Custom Design</vt:lpstr>
      <vt:lpstr>Logistics: Project</vt:lpstr>
      <vt:lpstr>Assignment 4 </vt:lpstr>
      <vt:lpstr>Peer Review</vt:lpstr>
      <vt:lpstr>Lecture 20  Continue on Ethical Decision Making: Computational Social Choice</vt:lpstr>
      <vt:lpstr>Algorithmic Ethical Decision Making</vt:lpstr>
      <vt:lpstr>Asimov’s Three Laws of Robotics</vt:lpstr>
      <vt:lpstr>Algorithmic Ethical Decision Making</vt:lpstr>
      <vt:lpstr>A Related Concept</vt:lpstr>
      <vt:lpstr>Algorithmic Ethical Decision Making</vt:lpstr>
      <vt:lpstr>Incorporating Preferences from Stakeholders</vt:lpstr>
      <vt:lpstr>What if People Disagree?</vt:lpstr>
      <vt:lpstr>Voting – One Common Form of Social Choice</vt:lpstr>
      <vt:lpstr>We need to be very clear about what properties we are looking for</vt:lpstr>
      <vt:lpstr>Arrow’s Impossibility Theorem</vt:lpstr>
      <vt:lpstr>Things could be even more complex</vt:lpstr>
      <vt:lpstr>Axiom Based Approach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417T Introduction to Machine Learning</dc:title>
  <dc:creator>Ho, Chien-Ju</dc:creator>
  <cp:lastModifiedBy>Microsoft Office User</cp:lastModifiedBy>
  <cp:revision>2535</cp:revision>
  <cp:lastPrinted>2019-09-30T20:15:22Z</cp:lastPrinted>
  <dcterms:created xsi:type="dcterms:W3CDTF">2017-08-24T15:35:37Z</dcterms:created>
  <dcterms:modified xsi:type="dcterms:W3CDTF">2022-11-10T16:07:28Z</dcterms:modified>
</cp:coreProperties>
</file>

<file path=docProps/thumbnail.jpeg>
</file>